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E2C486-6DEF-4B87-BE13-306254BF6652}">
  <a:tblStyle styleId="{18E2C486-6DEF-4B87-BE13-306254BF66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lack.com/client/T01F54RRGMU/D0879E46HPY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39f3dba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39f3dba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see delta_fx_methods.ipynb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discussion</a:t>
            </a:r>
            <a:r>
              <a:rPr lang="en-CA"/>
              <a:t> with James on Slack: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https://app.slack.com/client/T01F54RRGMU/D0879E46HPY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45c4aa1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45c4aa1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45c4aa1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45c4aa1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45c4aa1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45c4aa1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45c4aa1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45c4aa1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45c4aa13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45c4aa13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45c4aa13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45c4aa13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6a36eee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6a36eee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9bc5e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59bc5e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653afa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653afa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31e14c8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31e14c8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6a36eee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6a36ee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6a36eee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6a36eee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6a36eee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6a36eee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6a36eee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6a36eee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6f52b6f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6f52b6f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775af9b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775af9b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775af9b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775af9b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775af9b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775af9b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775af9b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775af9b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775af9b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775af9b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3206a4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3206a4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083638f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083638f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31e14c8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31e14c8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3206a49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3206a49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3206a49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3206a49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3206a49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3206a49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39f3dba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39f3dba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39f3dba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39f3dba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chives.esac.esa.int/hsa/whsa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presentation/d/1eSYVXHYiIXIGU_Hm2T0L7e1AyNLtWCqCbIWRD9jR1dM/edit#slide=id.g27fda3dc7bc_2_11" TargetMode="External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zxtQVqzwe3t_rQdCg264VINjCktPg0NBKFiZ6sjcy8A/edit?tab=t.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cat850/map_making_blasttng" TargetMode="External"/><Relationship Id="rId4" Type="http://schemas.openxmlformats.org/officeDocument/2006/relationships/hyperlink" Target="https://github.com/ccat850/map_making_blastt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CCAT Introduction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Progress &amp; Snapshots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Jonah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Why Do KID outputs form circles in I/Q space?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25" y="3066225"/>
            <a:ext cx="2624750" cy="20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00" y="1017725"/>
            <a:ext cx="2624750" cy="207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00" y="1017725"/>
            <a:ext cx="457833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SPIRE / BLAST-TNG Diffs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Analyzing Imagery for RCW-92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Obtaining SPIRE Data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https://archives.esac.esa.int/hsa/whsa/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4 sets at 250um, 350um and 500um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Dated January 30, 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Includes two slightly </a:t>
            </a:r>
            <a:r>
              <a:rPr lang="en-CA"/>
              <a:t>different locations,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38" y="3168200"/>
            <a:ext cx="8106127" cy="1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Locating RCW-92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393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SYMBAD: resolve coords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/>
              <a:t>RA</a:t>
            </a:r>
            <a:r>
              <a:rPr lang="en-CA"/>
              <a:t>: 229.66292, </a:t>
            </a:r>
            <a:r>
              <a:rPr b="1" lang="en-CA"/>
              <a:t>Dec</a:t>
            </a:r>
            <a:r>
              <a:rPr lang="en-CA"/>
              <a:t>: -56.64694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convert RA: → 15h 18m 39.1s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convert Dec: → ~56° 38.8’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Top: Field 323_0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Bottom: Field 321_0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→ Since RCW-92 is cut off in field 323_0 scan, we will begin with field 321_0 data and combine more if needed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501" y="2301025"/>
            <a:ext cx="2866476" cy="2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499" y="283475"/>
            <a:ext cx="2866476" cy="20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575" y="1830437"/>
            <a:ext cx="1466525" cy="14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7455500" y="3218375"/>
            <a:ext cx="1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</a:rPr>
              <a:t>Overlayed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Exploring The Data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 is organized into Data Levels 0-3, in increasing amount of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 started with Data Level 3, which contains extended combined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FITS files can be opened in GIMP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585350" y="4100500"/>
            <a:ext cx="3723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2"/>
                </a:solidFill>
              </a:rPr>
              <a:t>RCW-92, as seen in Observation Identifier (ObsId) #1342203291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2"/>
                </a:solidFill>
              </a:rPr>
              <a:t>Level 3 - “browseProduct”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2"/>
                </a:solidFill>
              </a:rPr>
              <a:t>(left img. rotated 30 deg such that x/y approximately correspond to RA/Dec)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675" y="1947775"/>
            <a:ext cx="2836874" cy="2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596163" y="4200550"/>
            <a:ext cx="330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2"/>
                </a:solidFill>
              </a:rPr>
              <a:t>BLAST-TNG Map of RCW-92, log scale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2"/>
                </a:solidFill>
              </a:rPr>
              <a:t>Source: James Burgoyne (</a:t>
            </a:r>
            <a:r>
              <a:rPr lang="en-CA" sz="1300" u="sng">
                <a:solidFill>
                  <a:schemeClr val="hlink"/>
                </a:solidFill>
                <a:hlinkClick r:id="rId4"/>
              </a:rPr>
              <a:t>slide 72</a:t>
            </a:r>
            <a:r>
              <a:rPr lang="en-CA" sz="1300">
                <a:solidFill>
                  <a:schemeClr val="dk2"/>
                </a:solidFill>
              </a:rPr>
              <a:t>)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292">
            <a:off x="753812" y="2562289"/>
            <a:ext cx="1929476" cy="1259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6"/>
          <p:cNvCxnSpPr/>
          <p:nvPr/>
        </p:nvCxnSpPr>
        <p:spPr>
          <a:xfrm rot="10800000">
            <a:off x="605350" y="3943475"/>
            <a:ext cx="77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6"/>
          <p:cNvCxnSpPr/>
          <p:nvPr/>
        </p:nvCxnSpPr>
        <p:spPr>
          <a:xfrm rot="10800000">
            <a:off x="520400" y="2932200"/>
            <a:ext cx="0" cy="6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6"/>
          <p:cNvSpPr txBox="1"/>
          <p:nvPr/>
        </p:nvSpPr>
        <p:spPr>
          <a:xfrm>
            <a:off x="796300" y="3664800"/>
            <a:ext cx="5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RA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8475" y="3077400"/>
            <a:ext cx="5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Dec.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">
            <a:off x="2455137" y="2743889"/>
            <a:ext cx="1929476" cy="125959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Exploring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Level 2/2.5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PSW, PMW, PLW correspond to the 3 different bands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250um, 350um. 500um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We have both extended (extd) &amp; point-source (psrc) calibrated products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Which to use? I don’t know.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Level 2.5 also has hi-res products, and combinations of nominal/orthogonal scans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825" y="2897575"/>
            <a:ext cx="1977876" cy="20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242" y="2897575"/>
            <a:ext cx="1935582" cy="20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974725" y="3121475"/>
            <a:ext cx="319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left: obsid # 1342203292 extdPLW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right: combined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1342203291+1342203292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extdPLW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1915775" y="3208056"/>
            <a:ext cx="495475" cy="124050"/>
          </a:xfrm>
          <a:custGeom>
            <a:rect b="b" l="l" r="r" t="t"/>
            <a:pathLst>
              <a:path extrusionOk="0" h="4962" w="19819">
                <a:moveTo>
                  <a:pt x="0" y="4259"/>
                </a:moveTo>
                <a:cubicBezTo>
                  <a:pt x="4662" y="3094"/>
                  <a:pt x="9470" y="2248"/>
                  <a:pt x="14275" y="2248"/>
                </a:cubicBezTo>
                <a:cubicBezTo>
                  <a:pt x="16104" y="2248"/>
                  <a:pt x="18310" y="4848"/>
                  <a:pt x="19603" y="3555"/>
                </a:cubicBezTo>
                <a:cubicBezTo>
                  <a:pt x="20675" y="2483"/>
                  <a:pt x="15028" y="-337"/>
                  <a:pt x="16386" y="338"/>
                </a:cubicBezTo>
                <a:cubicBezTo>
                  <a:pt x="17876" y="1080"/>
                  <a:pt x="20570" y="2803"/>
                  <a:pt x="19603" y="4158"/>
                </a:cubicBezTo>
                <a:cubicBezTo>
                  <a:pt x="18675" y="5458"/>
                  <a:pt x="16408" y="4503"/>
                  <a:pt x="14878" y="49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27"/>
          <p:cNvSpPr txBox="1"/>
          <p:nvPr/>
        </p:nvSpPr>
        <p:spPr>
          <a:xfrm>
            <a:off x="1360425" y="3249475"/>
            <a:ext cx="397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rgbClr val="FF0000"/>
                </a:solidFill>
              </a:rPr>
              <a:t>RCW-92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Working With .FITS Data With AstroPy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0" y="1178725"/>
            <a:ext cx="5108052" cy="354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375" y="1314497"/>
            <a:ext cx="3731025" cy="3062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Converting Coordinates In Astropy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39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found the average location &amp; time of the telescope during the RCW 92 slice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converted x/y um offsets to degrees using astropy projection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located RCW 92 in alt/az coords and added offsets to obtain alt/az per pixel (ignored time-dependence of conversion since the telescope doesn't travel very far)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used astropy to convert alt/az to RA/Dec. given time and location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sampled the SPIRE data at the obtained RA/Dec. per-pixel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200" y="1017725"/>
            <a:ext cx="5552375" cy="1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200" y="2891230"/>
            <a:ext cx="5552375" cy="183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Astropy: Locating RCW 92 &amp; Creating Cropped Views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732" y="1246319"/>
            <a:ext cx="2863050" cy="2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 b="24731" l="5844" r="15810" t="27059"/>
          <a:stretch/>
        </p:blipFill>
        <p:spPr>
          <a:xfrm rot="-5">
            <a:off x="6565050" y="1341537"/>
            <a:ext cx="2222501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75" y="1176475"/>
            <a:ext cx="3510587" cy="2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6513775" y="2511475"/>
            <a:ext cx="247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500">
                <a:solidFill>
                  <a:schemeClr val="dk2"/>
                </a:solidFill>
              </a:rPr>
              <a:t>I still haven’t determined the scale or </a:t>
            </a:r>
            <a:r>
              <a:rPr i="1" lang="en-CA" sz="1500">
                <a:solidFill>
                  <a:schemeClr val="dk2"/>
                </a:solidFill>
              </a:rPr>
              <a:t>orientation of this map</a:t>
            </a:r>
            <a:endParaRPr i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(500um)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300" y="0"/>
            <a:ext cx="7395700" cy="248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303" y="2571750"/>
            <a:ext cx="739569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Notes for first week: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https://docs.google.com/document/d/1zxtQVqzwe3t_rQdCg264VINjCktPg0NBKFiZ6sjcy8A/edit?tab=t.0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Off by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of 2?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other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scaling?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325" y="0"/>
            <a:ext cx="7395675" cy="248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323" y="2571750"/>
            <a:ext cx="739567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Results: spire_diff.ipynb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4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Gaussian Blur Optimization - Minimizing Mean Avg. Error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18" y="1053975"/>
            <a:ext cx="5306381" cy="2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625" y="3063000"/>
            <a:ext cx="5280376" cy="2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Further Fitting: Optimizing x/y Offset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3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Optimizing the offset &amp; blur together lead to a smaller (softer) blurring, especially in 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This result looks better, and the offset could be explained by the difference between the location of RCW-92 as per Astropy and the brightest pixel.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(The map maker assumes the brightest pixel </a:t>
            </a:r>
            <a:r>
              <a:rPr i="1" lang="en-CA"/>
              <a:t>is</a:t>
            </a:r>
            <a:r>
              <a:rPr lang="en-CA"/>
              <a:t> RCW-92.)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550" y="1017725"/>
            <a:ext cx="5360750" cy="202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350" y="2952150"/>
            <a:ext cx="5649974" cy="21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Plotting Error Functions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601" cy="1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096" y="323321"/>
            <a:ext cx="3629200" cy="21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300" y="2462296"/>
            <a:ext cx="3629200" cy="211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370" y="2622325"/>
            <a:ext cx="3516749" cy="162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Error Discovered; Re-Analysis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 was not off by a factor of 2. Instead, my image was rotated 180 degrees.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The image was rotated because</a:t>
            </a:r>
            <a:br>
              <a:rPr lang="en-CA"/>
            </a:br>
            <a:r>
              <a:rPr lang="en-CA"/>
              <a:t>the um array offsets were the</a:t>
            </a:r>
            <a:br>
              <a:rPr lang="en-CA"/>
            </a:br>
            <a:r>
              <a:rPr lang="en-CA"/>
              <a:t>wrong 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Note the change in</a:t>
            </a:r>
            <a:br>
              <a:rPr lang="en-CA"/>
            </a:br>
            <a:r>
              <a:rPr lang="en-CA"/>
              <a:t>SPIRE resolution - </a:t>
            </a:r>
            <a:br>
              <a:rPr lang="en-CA"/>
            </a:br>
            <a:r>
              <a:rPr lang="en-CA"/>
              <a:t>I also changed source data</a:t>
            </a:r>
            <a:br>
              <a:rPr lang="en-CA"/>
            </a:br>
            <a:r>
              <a:rPr lang="en-CA"/>
              <a:t>to remove the NaN region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150" y="1725900"/>
            <a:ext cx="4238899" cy="14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425" y="3047518"/>
            <a:ext cx="4090351" cy="15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3246150" y="24286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990000"/>
                </a:solidFill>
              </a:rPr>
              <a:t>Before:</a:t>
            </a:r>
            <a:endParaRPr sz="1800">
              <a:solidFill>
                <a:srgbClr val="990000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3246150" y="38630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990000"/>
                </a:solidFill>
              </a:rPr>
              <a:t>After:</a:t>
            </a:r>
            <a:endParaRPr sz="18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Improved</a:t>
            </a:r>
            <a:r>
              <a:rPr lang="en-CA"/>
              <a:t> Difference Images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19550" cy="16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9599"/>
            <a:ext cx="4419550" cy="168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250" y="2883475"/>
            <a:ext cx="4419550" cy="1685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4902075" y="1017725"/>
            <a:ext cx="4077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This time, we clearly see the same shapes appearing. The offset and blur are also more minimal than previously.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(σ</a:t>
            </a:r>
            <a:r>
              <a:rPr baseline="-25000" lang="en-CA" sz="1800">
                <a:solidFill>
                  <a:schemeClr val="dk2"/>
                </a:solidFill>
              </a:rPr>
              <a:t>x</a:t>
            </a:r>
            <a:r>
              <a:rPr lang="en-CA" sz="1800">
                <a:solidFill>
                  <a:schemeClr val="dk2"/>
                </a:solidFill>
              </a:rPr>
              <a:t>=4.6, </a:t>
            </a:r>
            <a:r>
              <a:rPr lang="en-CA" sz="1800">
                <a:solidFill>
                  <a:schemeClr val="dk2"/>
                </a:solidFill>
              </a:rPr>
              <a:t>σ</a:t>
            </a:r>
            <a:r>
              <a:rPr baseline="-25000" lang="en-CA" sz="1800">
                <a:solidFill>
                  <a:schemeClr val="dk2"/>
                </a:solidFill>
              </a:rPr>
              <a:t>y</a:t>
            </a:r>
            <a:r>
              <a:rPr lang="en-CA" sz="1800">
                <a:solidFill>
                  <a:schemeClr val="dk2"/>
                </a:solidFill>
              </a:rPr>
              <a:t>=1.4, ΔX=-1, ΔY=-0.1</a:t>
            </a:r>
            <a:r>
              <a:rPr lang="en-CA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Improved Image Normalization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“Aperture Flux” Normalization - set the sum of pixel values around the source (flux) for BLAST-TNG to match SPIRE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Normalized this way, the BLAST-TNG</a:t>
            </a:r>
            <a:br>
              <a:rPr lang="en-CA"/>
            </a:br>
            <a:r>
              <a:rPr lang="en-CA"/>
              <a:t>images can be interpreted</a:t>
            </a:r>
            <a:br>
              <a:rPr lang="en-CA"/>
            </a:br>
            <a:r>
              <a:rPr lang="en-CA"/>
              <a:t>in terms of MJy/sr.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275" y="2167600"/>
            <a:ext cx="4197351" cy="25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New Error Functions</a:t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Similar to before, we have a</a:t>
            </a:r>
            <a:br>
              <a:rPr lang="en-CA"/>
            </a:br>
            <a:r>
              <a:rPr lang="en-CA"/>
              <a:t>clear minimum which is a good</a:t>
            </a:r>
            <a:br>
              <a:rPr lang="en-CA"/>
            </a:br>
            <a:r>
              <a:rPr lang="en-CA"/>
              <a:t>sign. This time, the optima</a:t>
            </a:r>
            <a:br>
              <a:rPr lang="en-CA"/>
            </a:br>
            <a:r>
              <a:rPr lang="en-CA"/>
              <a:t>are minimal, meaning little</a:t>
            </a:r>
            <a:br>
              <a:rPr lang="en-CA"/>
            </a:br>
            <a:r>
              <a:rPr lang="en-CA"/>
              <a:t>adjustment was needed.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00" y="2285000"/>
            <a:ext cx="2546685" cy="22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350" y="2285000"/>
            <a:ext cx="2595279" cy="22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475" y="198723"/>
            <a:ext cx="4584900" cy="2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Possible Improvements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Rotating the elliptic blur (gaussian kernel)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This could be a 5th parameter for which to optimize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Applying some transformation function to the BLAST-TNG image to match the distribution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The images do well in that they show which regions are higher in magnitude and which are lower, but the “curves” do not appear to be 100% linear. We could apply an increasing mapping function to the BLAST-TNG image to make the histograms of each image match, and this should correct for any non-linearity.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Glossary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{18E2C486-6DEF-4B87-BE13-306254BF6652}</a:tableStyleId>
              </a:tblPr>
              <a:tblGrid>
                <a:gridCol w="1194650"/>
                <a:gridCol w="24248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CCAT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Cerro Chajnantor Atacama Telescope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FYST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Fred Young Submillimeter Telescope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BLAST-TNG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Balloon-borne Large Aperture Submillimeter Telescope - The Next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SPIRE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Spectral and Photometric Imaging Receiver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6" y="1943500"/>
            <a:ext cx="4177200" cy="30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Further Research Areas / Ramp-up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S21 Transmission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KID</a:t>
            </a:r>
            <a:r>
              <a:rPr lang="en-CA"/>
              <a:t>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Review Git Repo -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https://github.com/ccat850/map_making_blasttn</a:t>
            </a:r>
            <a:r>
              <a:rPr lang="en-CA" u="sng">
                <a:solidFill>
                  <a:schemeClr val="hlink"/>
                </a:solidFill>
                <a:hlinkClick r:id="rId4"/>
              </a:rPr>
              <a:t>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S-Parameters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 (in-phase) / Q (quadrature) -- why is </a:t>
            </a:r>
            <a:r>
              <a:rPr b="1" lang="en-CA"/>
              <a:t>S </a:t>
            </a:r>
            <a:r>
              <a:rPr lang="en-CA"/>
              <a:t>complex?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S-parameters relate steady-state oscillating signals at a given frequency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</a:t>
            </a:r>
            <a:r>
              <a:rPr baseline="-25000" lang="en-CA"/>
              <a:t>21</a:t>
            </a:r>
            <a:r>
              <a:rPr lang="en-CA"/>
              <a:t> is the dimensionless coefficient representing the transmission of signal 1 (drive) on signal 2 (sense)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/>
              <a:t>V2 </a:t>
            </a:r>
            <a:r>
              <a:rPr lang="en-CA"/>
              <a:t>= (</a:t>
            </a:r>
            <a:r>
              <a:rPr b="1" lang="en-CA"/>
              <a:t>S21</a:t>
            </a:r>
            <a:r>
              <a:rPr lang="en-CA"/>
              <a:t>)(</a:t>
            </a:r>
            <a:r>
              <a:rPr b="1" lang="en-CA"/>
              <a:t>V1</a:t>
            </a:r>
            <a:r>
              <a:rPr lang="en-CA"/>
              <a:t>)  [all values are complex]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CA"/>
              <a:t>V1 </a:t>
            </a:r>
            <a:r>
              <a:rPr lang="en-CA"/>
              <a:t>and </a:t>
            </a:r>
            <a:r>
              <a:rPr b="1" lang="en-CA"/>
              <a:t>V2 </a:t>
            </a:r>
            <a:r>
              <a:rPr lang="en-CA"/>
              <a:t>are complex since they are phasors. They have both magnitude and phase.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Naturally, s-parameters are also complex so that they can represent both the gain and phase shift of the transmission.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Algebraically, if </a:t>
            </a:r>
            <a:r>
              <a:rPr b="1" lang="en-CA"/>
              <a:t>S21 </a:t>
            </a:r>
            <a:r>
              <a:rPr lang="en-CA"/>
              <a:t>= </a:t>
            </a:r>
            <a:r>
              <a:rPr b="1" lang="en-CA"/>
              <a:t>V2 </a:t>
            </a:r>
            <a:r>
              <a:rPr lang="en-CA"/>
              <a:t>/ </a:t>
            </a:r>
            <a:r>
              <a:rPr b="1" lang="en-CA"/>
              <a:t>V1 </a:t>
            </a:r>
            <a:r>
              <a:rPr lang="en-CA"/>
              <a:t>we see that </a:t>
            </a:r>
            <a:r>
              <a:rPr b="1" lang="en-CA"/>
              <a:t>S21 </a:t>
            </a:r>
            <a:r>
              <a:rPr lang="en-CA"/>
              <a:t>must be complex for this to be valid for arbitrary </a:t>
            </a:r>
            <a:r>
              <a:rPr b="1" lang="en-CA"/>
              <a:t>V2 </a:t>
            </a:r>
            <a:r>
              <a:rPr lang="en-CA"/>
              <a:t>and </a:t>
            </a:r>
            <a:r>
              <a:rPr b="1" lang="en-CA"/>
              <a:t>V1</a:t>
            </a:r>
            <a:r>
              <a:rPr lang="en-CA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Kinetic Inductance Detectors - What Are They?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Each detector is composed of a resonator (L-C circuit) and coupling capacitor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Detectors are arranged in lines of ~1024, and each is tuned to a different frequency (this is done by changing the geometry of the components)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Each detector </a:t>
            </a:r>
            <a:r>
              <a:rPr lang="en-CA"/>
              <a:t>attenuates</a:t>
            </a:r>
            <a:r>
              <a:rPr lang="en-CA"/>
              <a:t> (dissipates power → heat) near its resonant frequency. The values of the attenuation / resonant frequency are affected by the temperature &amp; flux of photons on the superconducting detector.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At ~100mK temperatures, the effect of photons breaking cooper pairs causes measurable changes in attenuation/frequency, so KIDs can be used to measure light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KIDs - How Are They Used?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Prime-Cam 850 GHz module: 40,000 detectors, 1000 KIDs/network (line)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Each Xilinx RFSoC can handle 4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 “tone comb” is used to </a:t>
            </a:r>
            <a:r>
              <a:rPr lang="en-CA"/>
              <a:t>sweep</a:t>
            </a:r>
            <a:r>
              <a:rPr lang="en-CA"/>
              <a:t> the frequency</a:t>
            </a:r>
            <a:br>
              <a:rPr lang="en-CA"/>
            </a:br>
            <a:r>
              <a:rPr lang="en-CA"/>
              <a:t>spectrum and locate the exact resonances of</a:t>
            </a:r>
            <a:br>
              <a:rPr lang="en-CA"/>
            </a:br>
            <a:r>
              <a:rPr lang="en-CA"/>
              <a:t>each KID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Bad KIDs are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Too close together (crosstalk)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Manufacturing Defects (low quality factor)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Fixed Tone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Relatively simple &amp; proven technique for reading KIDs in which the </a:t>
            </a:r>
            <a:r>
              <a:rPr b="1" lang="en-CA"/>
              <a:t>carrier signal contains the superimposed resonance frequencies for each usable detector?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I and Q timestreams for each detector are obtained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From DF/ΔF (change from natural freq.) and attenuation we derive photon flux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00" y="1624100"/>
            <a:ext cx="3122699" cy="21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2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Connecting to the Control Computer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8" y="2046525"/>
            <a:ext cx="5224750" cy="27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100" y="1156138"/>
            <a:ext cx="4978048" cy="25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Computing &amp; Displaying Images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2108650"/>
            <a:ext cx="5137802" cy="267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99" y="1148725"/>
            <a:ext cx="3389701" cy="331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575" y="1461413"/>
            <a:ext cx="3055749" cy="23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